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9"/>
  </p:notesMasterIdLst>
  <p:handoutMasterIdLst>
    <p:handoutMasterId r:id="rId30"/>
  </p:handoutMasterIdLst>
  <p:sldIdLst>
    <p:sldId id="603" r:id="rId8"/>
    <p:sldId id="2340" r:id="rId9"/>
    <p:sldId id="739" r:id="rId10"/>
    <p:sldId id="2685" r:id="rId11"/>
    <p:sldId id="2633" r:id="rId12"/>
    <p:sldId id="2641" r:id="rId13"/>
    <p:sldId id="2686" r:id="rId14"/>
    <p:sldId id="2687" r:id="rId15"/>
    <p:sldId id="2688" r:id="rId16"/>
    <p:sldId id="2694" r:id="rId17"/>
    <p:sldId id="2695" r:id="rId18"/>
    <p:sldId id="2696" r:id="rId19"/>
    <p:sldId id="2697" r:id="rId20"/>
    <p:sldId id="2698" r:id="rId21"/>
    <p:sldId id="2699" r:id="rId22"/>
    <p:sldId id="2689" r:id="rId23"/>
    <p:sldId id="2690" r:id="rId24"/>
    <p:sldId id="2691" r:id="rId25"/>
    <p:sldId id="2692" r:id="rId26"/>
    <p:sldId id="2693" r:id="rId27"/>
    <p:sldId id="582" r:id="rId2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序列并行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Sequence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CA2B21-65D8-BC4A-A08B-5DF7F98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BCDCF-9396-AA44-923A-959E575779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LayerNorm</a:t>
            </a:r>
            <a:r>
              <a:rPr lang="zh-CN" altLang="en-US" dirty="0"/>
              <a:t>和</a:t>
            </a:r>
            <a:r>
              <a:rPr lang="en-US" altLang="zh-CN" dirty="0"/>
              <a:t>Dropout</a:t>
            </a:r>
            <a:r>
              <a:rPr lang="zh-CN" altLang="en-US" dirty="0"/>
              <a:t>的计算被平摊到了各个设备上，减少了计算资源的浪费；</a:t>
            </a:r>
            <a:r>
              <a:rPr lang="en-US" altLang="zh-CN" dirty="0"/>
              <a:t>2. LayerNorm</a:t>
            </a:r>
            <a:r>
              <a:rPr lang="zh-CN" altLang="en-US" dirty="0"/>
              <a:t>和</a:t>
            </a:r>
            <a:r>
              <a:rPr lang="en-US" altLang="zh-CN" dirty="0"/>
              <a:t>Dropout</a:t>
            </a:r>
            <a:r>
              <a:rPr lang="zh-CN" altLang="en-US" dirty="0"/>
              <a:t>所产生的激活值也被平摊到了各个设备上，进一步降低了显存开销。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B942C8-7CD9-FA47-ABDA-87859DFB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71" y="3264286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BDEE1C-881B-0644-99BA-C0BC975A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55491-E100-BD48-AB38-49E28094E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存在划分，必然就存在通信。在</a:t>
            </a:r>
            <a:r>
              <a:rPr lang="en-US" altLang="zh-CN" dirty="0"/>
              <a:t>Megatron1, 2</a:t>
            </a:r>
            <a:r>
              <a:rPr lang="zh-CN" altLang="en-US" dirty="0"/>
              <a:t>中，</a:t>
            </a:r>
            <a:r>
              <a:rPr lang="en-US" altLang="zh-CN" dirty="0"/>
              <a:t>Transformer</a:t>
            </a:r>
            <a:r>
              <a:rPr lang="zh-CN" altLang="en-US" dirty="0"/>
              <a:t>核的</a:t>
            </a:r>
            <a:r>
              <a:rPr lang="en-US" altLang="zh-CN" dirty="0"/>
              <a:t>TP</a:t>
            </a:r>
            <a:r>
              <a:rPr lang="zh-CN" altLang="en-US" dirty="0"/>
              <a:t>通信是由正向两个</a:t>
            </a:r>
            <a:r>
              <a:rPr lang="en-US" altLang="zh-CN" dirty="0"/>
              <a:t>Allreduce</a:t>
            </a:r>
            <a:r>
              <a:rPr lang="zh-CN" altLang="en-US" dirty="0"/>
              <a:t>以及后向两个</a:t>
            </a:r>
            <a:r>
              <a:rPr lang="en-US" altLang="zh-CN" dirty="0"/>
              <a:t>Allreduce</a:t>
            </a:r>
            <a:r>
              <a:rPr lang="zh-CN" altLang="en-US" dirty="0"/>
              <a:t>组成的。</a:t>
            </a:r>
            <a:r>
              <a:rPr lang="en-US" altLang="zh-CN" dirty="0"/>
              <a:t>Megatron 3</a:t>
            </a:r>
            <a:r>
              <a:rPr lang="zh-CN" altLang="en-US" dirty="0"/>
              <a:t>由于对</a:t>
            </a:r>
            <a:r>
              <a:rPr lang="en-US" altLang="zh-CN" dirty="0"/>
              <a:t>sequence</a:t>
            </a:r>
            <a:r>
              <a:rPr lang="zh-CN" altLang="en-US" dirty="0"/>
              <a:t>维度进行了划分，</a:t>
            </a:r>
            <a:r>
              <a:rPr lang="en-US" altLang="zh-CN" dirty="0"/>
              <a:t>Allreduce</a:t>
            </a:r>
            <a:r>
              <a:rPr lang="zh-CN" altLang="en-US" dirty="0"/>
              <a:t>在这里已经不合适了。为了收集在各个设备上的</a:t>
            </a:r>
            <a:r>
              <a:rPr lang="en-US" altLang="zh-CN" dirty="0"/>
              <a:t>sequence parallel</a:t>
            </a:r>
            <a:r>
              <a:rPr lang="zh-CN" altLang="en-US" dirty="0"/>
              <a:t>所产生的结果，需要插入</a:t>
            </a:r>
            <a:r>
              <a:rPr lang="en-US" altLang="zh-CN" dirty="0"/>
              <a:t>Allgather</a:t>
            </a:r>
            <a:r>
              <a:rPr lang="zh-CN" altLang="en-US" dirty="0"/>
              <a:t>算子；而为了使得</a:t>
            </a:r>
            <a:r>
              <a:rPr lang="en-US" altLang="zh-CN" dirty="0"/>
              <a:t>TP</a:t>
            </a:r>
            <a:r>
              <a:rPr lang="zh-CN" altLang="en-US" dirty="0"/>
              <a:t>所产生的结果可以传入</a:t>
            </a:r>
            <a:r>
              <a:rPr lang="en-US" altLang="zh-CN" dirty="0"/>
              <a:t>sequence parallel</a:t>
            </a:r>
            <a:r>
              <a:rPr lang="zh-CN" altLang="en-US" dirty="0"/>
              <a:t>层，需要插入</a:t>
            </a:r>
            <a:r>
              <a:rPr lang="en-US" altLang="zh-CN" dirty="0"/>
              <a:t>reduce-scatter</a:t>
            </a:r>
            <a:r>
              <a:rPr lang="zh-CN" altLang="en-US" dirty="0"/>
              <a:t>算子。在下图中， � 所代表的就是前向</a:t>
            </a:r>
            <a:r>
              <a:rPr lang="en-US" altLang="zh-CN" dirty="0"/>
              <a:t>Allgather</a:t>
            </a:r>
            <a:r>
              <a:rPr lang="zh-CN" altLang="en-US" dirty="0"/>
              <a:t>，反向</a:t>
            </a:r>
            <a:r>
              <a:rPr lang="en-US" altLang="zh-CN" dirty="0"/>
              <a:t>reduce scatter</a:t>
            </a:r>
            <a:r>
              <a:rPr lang="zh-CN" altLang="en-US" dirty="0"/>
              <a:t>，�</a:t>
            </a:r>
            <a:r>
              <a:rPr lang="en-US" altLang="zh-CN" dirty="0"/>
              <a:t>¯ </a:t>
            </a:r>
            <a:r>
              <a:rPr lang="zh-CN" altLang="en-US" dirty="0"/>
              <a:t>则是相反的操作。这么一来，我们可以清楚地看到，</a:t>
            </a:r>
            <a:r>
              <a:rPr lang="en-US" altLang="zh-CN" dirty="0"/>
              <a:t>Megatron-3</a:t>
            </a:r>
            <a:r>
              <a:rPr lang="zh-CN" altLang="en-US" dirty="0"/>
              <a:t>中，一共有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Allgather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reduce-scatter</a:t>
            </a:r>
            <a:r>
              <a:rPr lang="zh-CN" altLang="en-US" dirty="0"/>
              <a:t>算子。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1C7350-6044-4C4C-BDAB-82C7C048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71" y="3264286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8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83D50-8281-C348-9FFA-835F31AF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38D21-045D-FE4F-B370-70ED1D3F3B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A8A36-F76D-9246-9B90-F513E796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1" y="1289050"/>
            <a:ext cx="11226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6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EF262-22C1-A44D-B87F-FB2DC0AD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3C2A4-0100-6C4B-A7A8-04B6CB1827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EBB77F-2F6B-DD49-9DED-01BD6D75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31" y="1555750"/>
            <a:ext cx="9690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6E2610-ED15-8D48-968B-7FF5F9C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36EBAD-7E87-084A-BCA9-7F57B7917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FA0048-C46C-3847-9C6D-3826E9ED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1491059"/>
            <a:ext cx="111252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/>
              <a:t>04</a:t>
            </a:r>
            <a:endParaRPr lang="en-US" altLang="zh-CN" sz="7200" dirty="0"/>
          </a:p>
          <a:p>
            <a:r>
              <a:rPr lang="zh-CN" altLang="en-US" dirty="0"/>
              <a:t>序列并行实现</a:t>
            </a:r>
          </a:p>
        </p:txBody>
      </p:sp>
    </p:spTree>
    <p:extLst>
      <p:ext uri="{BB962C8B-B14F-4D97-AF65-F5344CB8AC3E}">
        <p14:creationId xmlns:p14="http://schemas.microsoft.com/office/powerpoint/2010/main" val="254963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E46413-F3A2-8047-AE81-EB6DADDC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7B63275-3852-1840-867B-ED742F0D0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E741C-3297-F945-AC3D-DF3B9DF8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4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E46413-F3A2-8047-AE81-EB6DADDC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7B63275-3852-1840-867B-ED742F0D0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2B8035-36C1-B64C-B307-53AF233EC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F127E-7F9B-694E-B85E-0028BA6E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FAFA3-C6AA-DA43-9F0C-DF72C89186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B736CD-2BD0-2943-B79B-DAAD9385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0126DED-B769-8A4B-8979-1385D30A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D0DE52-063F-1941-AD6C-D61970773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C2ECA3-346A-ED43-AF94-CC9D1255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C2729B-33BA-D342-94D3-BD369526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AFEACC0-884C-A341-8D81-A4EE5C14A0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FC3B96-BD4B-6649-94FF-106587FE6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F5349-0340-904E-A8AC-1B252E21E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305311"/>
            <a:ext cx="9278024" cy="4994275"/>
          </a:xfr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8CE6-CE32-5541-9958-CEDD98005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94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DeepSpeed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29668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8CE6-CE32-5541-9958-CEDD98005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0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413952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32455</TotalTime>
  <Words>394</Words>
  <Application>Microsoft Macintosh PowerPoint</Application>
  <PresentationFormat>自定义</PresentationFormat>
  <Paragraphs>71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11194</cp:revision>
  <cp:lastPrinted>2023-09-08T09:14:01Z</cp:lastPrinted>
  <dcterms:created xsi:type="dcterms:W3CDTF">2020-08-28T08:44:19Z</dcterms:created>
  <dcterms:modified xsi:type="dcterms:W3CDTF">2024-04-02T12:29:53Z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